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45DAA-5A49-4833-8464-0144D4496DE6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E001C-3862-455C-B248-0F02DC84A5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45DAA-5A49-4833-8464-0144D4496DE6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E001C-3862-455C-B248-0F02DC84A5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45DAA-5A49-4833-8464-0144D4496DE6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E001C-3862-455C-B248-0F02DC84A5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45DAA-5A49-4833-8464-0144D4496DE6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E001C-3862-455C-B248-0F02DC84A5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45DAA-5A49-4833-8464-0144D4496DE6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E001C-3862-455C-B248-0F02DC84A5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45DAA-5A49-4833-8464-0144D4496DE6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E001C-3862-455C-B248-0F02DC84A5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45DAA-5A49-4833-8464-0144D4496DE6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E001C-3862-455C-B248-0F02DC84A5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45DAA-5A49-4833-8464-0144D4496DE6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E001C-3862-455C-B248-0F02DC84A5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45DAA-5A49-4833-8464-0144D4496DE6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E001C-3862-455C-B248-0F02DC84A5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45DAA-5A49-4833-8464-0144D4496DE6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E001C-3862-455C-B248-0F02DC84A5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45DAA-5A49-4833-8464-0144D4496DE6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E001C-3862-455C-B248-0F02DC84A5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C45DAA-5A49-4833-8464-0144D4496DE6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E001C-3862-455C-B248-0F02DC84A5E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library@venturecenter.co.in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7-Point Star 17"/>
          <p:cNvSpPr/>
          <p:nvPr/>
        </p:nvSpPr>
        <p:spPr>
          <a:xfrm>
            <a:off x="152400" y="914400"/>
            <a:ext cx="3429000" cy="1295400"/>
          </a:xfrm>
          <a:prstGeom prst="star7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3581400" y="990600"/>
            <a:ext cx="5410200" cy="5715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" descr="http://yourstory.in/wp-content/uploads/2012/09/Non-Compete-Agreement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1800" y="265509"/>
            <a:ext cx="1676400" cy="877491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4191000" y="1419761"/>
            <a:ext cx="4572000" cy="132343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2"/>
                </a:solidFill>
                <a:latin typeface="Californian FB" pitchFamily="18" charset="0"/>
              </a:rPr>
              <a:t>Co-founder’s Agreements</a:t>
            </a:r>
            <a:r>
              <a:rPr lang="en-US" sz="2000" dirty="0">
                <a:latin typeface="Californian FB" pitchFamily="18" charset="0"/>
              </a:rPr>
              <a:t> </a:t>
            </a:r>
            <a:endParaRPr lang="en-US" sz="2000" dirty="0" smtClean="0">
              <a:latin typeface="Californian FB" pitchFamily="18" charset="0"/>
            </a:endParaRPr>
          </a:p>
          <a:p>
            <a:pPr algn="ctr"/>
            <a:r>
              <a:rPr lang="en-US" sz="2000" b="1" dirty="0" smtClean="0">
                <a:solidFill>
                  <a:schemeClr val="accent2"/>
                </a:solidFill>
                <a:latin typeface="Californian FB" pitchFamily="18" charset="0"/>
              </a:rPr>
              <a:t>&amp; </a:t>
            </a:r>
          </a:p>
          <a:p>
            <a:pPr algn="ctr"/>
            <a:r>
              <a:rPr lang="en-US" sz="2000" b="1" dirty="0" smtClean="0">
                <a:solidFill>
                  <a:schemeClr val="accent2"/>
                </a:solidFill>
                <a:latin typeface="Californian FB" pitchFamily="18" charset="0"/>
              </a:rPr>
              <a:t>ESOPs for Startups</a:t>
            </a:r>
          </a:p>
          <a:p>
            <a:pPr algn="ctr"/>
            <a:r>
              <a:rPr lang="en-US" sz="2000" b="1" i="1" dirty="0" smtClean="0">
                <a:latin typeface="Californian FB" pitchFamily="18" charset="0"/>
              </a:rPr>
              <a:t>Sign </a:t>
            </a:r>
            <a:r>
              <a:rPr lang="en-US" sz="2000" b="1" i="1" dirty="0">
                <a:latin typeface="Californian FB" pitchFamily="18" charset="0"/>
              </a:rPr>
              <a:t>a pre-</a:t>
            </a:r>
            <a:r>
              <a:rPr lang="en-US" sz="2000" b="1" i="1" dirty="0" err="1">
                <a:latin typeface="Californian FB" pitchFamily="18" charset="0"/>
              </a:rPr>
              <a:t>nup</a:t>
            </a:r>
            <a:r>
              <a:rPr lang="en-US" sz="2000" b="1" i="1" dirty="0">
                <a:latin typeface="Californian FB" pitchFamily="18" charset="0"/>
              </a:rPr>
              <a:t> before saying “I do”</a:t>
            </a:r>
            <a:endParaRPr lang="en-US" sz="2000" b="1" dirty="0">
              <a:latin typeface="Californian FB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0" y="2884944"/>
            <a:ext cx="5334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Californian FB" pitchFamily="18" charset="0"/>
              </a:rPr>
              <a:t>About: </a:t>
            </a:r>
            <a:r>
              <a:rPr lang="en-US" sz="1400" dirty="0">
                <a:latin typeface="Californian FB" pitchFamily="18" charset="0"/>
              </a:rPr>
              <a:t>Founding a startup is akin to a wedding, a declaration of mutual devotion to a business idea (The Founder’s Dilemmas, Noam Wasserman).</a:t>
            </a:r>
            <a:br>
              <a:rPr lang="en-US" sz="1400" dirty="0">
                <a:latin typeface="Californian FB" pitchFamily="18" charset="0"/>
              </a:rPr>
            </a:br>
            <a:endParaRPr lang="en-US" sz="1400" dirty="0">
              <a:latin typeface="Californian FB" pitchFamily="18" charset="0"/>
            </a:endParaRPr>
          </a:p>
          <a:p>
            <a:r>
              <a:rPr lang="en-US" sz="1400" dirty="0">
                <a:latin typeface="Californian FB" pitchFamily="18" charset="0"/>
              </a:rPr>
              <a:t>A large number of startups fail not due to competition or failure to build a product but because of conflict in the co-founder team. By addressing the key issues openly and prior to founding a startup, entrepreneurs are likely to experience less challenges with their co-founder(s) as they will with the business itself.</a:t>
            </a:r>
          </a:p>
          <a:p>
            <a:r>
              <a:rPr lang="en-US" sz="1400" dirty="0">
                <a:latin typeface="Californian FB" pitchFamily="18" charset="0"/>
              </a:rPr>
              <a:t>This talk will cover basics of a Co-founder agreement and touch upon topics such as splitting the equity pie, voting and control in a company, resolving disputes, etc.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318736"/>
            <a:ext cx="2895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Californian FB" pitchFamily="18" charset="0"/>
              </a:rPr>
              <a:t>Date : 18 April 2014 </a:t>
            </a:r>
          </a:p>
          <a:p>
            <a:pPr algn="ctr"/>
            <a:r>
              <a:rPr lang="en-US" sz="1400" b="1" dirty="0" smtClean="0">
                <a:latin typeface="Californian FB" pitchFamily="18" charset="0"/>
              </a:rPr>
              <a:t>Board room, NCL Innovation Park </a:t>
            </a:r>
          </a:p>
          <a:p>
            <a:pPr algn="ctr"/>
            <a:r>
              <a:rPr lang="en-US" sz="1400" b="1" dirty="0" smtClean="0">
                <a:solidFill>
                  <a:srgbClr val="C00000"/>
                </a:solidFill>
                <a:latin typeface="Californian FB" pitchFamily="18" charset="0"/>
              </a:rPr>
              <a:t>Time:  3.00- 4.00 pm </a:t>
            </a:r>
            <a:endParaRPr lang="en-US" sz="1400" b="1" dirty="0">
              <a:solidFill>
                <a:srgbClr val="C00000"/>
              </a:solidFill>
              <a:latin typeface="Californian FB" pitchFamily="18" charset="0"/>
            </a:endParaRPr>
          </a:p>
        </p:txBody>
      </p:sp>
      <p:pic>
        <p:nvPicPr>
          <p:cNvPr id="7" name="Picture 6" descr="VC-lOGO smal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" y="228600"/>
            <a:ext cx="2603734" cy="705612"/>
          </a:xfrm>
          <a:prstGeom prst="rect">
            <a:avLst/>
          </a:prstGeom>
        </p:spPr>
      </p:pic>
      <p:pic>
        <p:nvPicPr>
          <p:cNvPr id="9" name="Picture 8" descr="http://co-founder.co.in/sites/default/files/co-founder-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276933"/>
            <a:ext cx="2133600" cy="1018467"/>
          </a:xfrm>
          <a:prstGeom prst="rect">
            <a:avLst/>
          </a:prstGeom>
          <a:noFill/>
        </p:spPr>
      </p:pic>
      <p:pic>
        <p:nvPicPr>
          <p:cNvPr id="11" name="Picture 2" descr="Sujata Bogawat"/>
          <p:cNvPicPr>
            <a:picLocks noChangeAspect="1" noChangeArrowheads="1"/>
          </p:cNvPicPr>
          <p:nvPr/>
        </p:nvPicPr>
        <p:blipFill>
          <a:blip r:embed="rId5">
            <a:lum bright="30000"/>
          </a:blip>
          <a:srcRect/>
          <a:stretch>
            <a:fillRect/>
          </a:stretch>
        </p:blipFill>
        <p:spPr bwMode="auto">
          <a:xfrm>
            <a:off x="2286000" y="2331720"/>
            <a:ext cx="1097280" cy="1097280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0" y="3452336"/>
            <a:ext cx="36576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latin typeface="Californian FB" pitchFamily="18" charset="0"/>
              </a:rPr>
              <a:t>(</a:t>
            </a:r>
            <a:r>
              <a:rPr lang="en-US" sz="1400" b="1" dirty="0">
                <a:latin typeface="Californian FB" pitchFamily="18" charset="0"/>
              </a:rPr>
              <a:t>Chartered Accountant, Director of Advantage Business Consulting –a financial and business consulting firm based in </a:t>
            </a:r>
            <a:r>
              <a:rPr lang="en-US" sz="1400" b="1" dirty="0" err="1">
                <a:latin typeface="Californian FB" pitchFamily="18" charset="0"/>
              </a:rPr>
              <a:t>Pune</a:t>
            </a:r>
            <a:r>
              <a:rPr lang="en-US" sz="1400" b="1" dirty="0">
                <a:latin typeface="Californian FB" pitchFamily="18" charset="0"/>
              </a:rPr>
              <a:t>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6200" y="4230231"/>
            <a:ext cx="3657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b="1" dirty="0" err="1">
                <a:latin typeface="Californian FB" pitchFamily="18" charset="0"/>
              </a:rPr>
              <a:t>Sujata</a:t>
            </a:r>
            <a:r>
              <a:rPr lang="en-US" sz="1400" b="1" dirty="0">
                <a:latin typeface="Californian FB" pitchFamily="18" charset="0"/>
              </a:rPr>
              <a:t> </a:t>
            </a:r>
            <a:r>
              <a:rPr lang="en-US" sz="1400" b="1" dirty="0" err="1">
                <a:latin typeface="Californian FB" pitchFamily="18" charset="0"/>
              </a:rPr>
              <a:t>Bogawat</a:t>
            </a:r>
            <a:r>
              <a:rPr lang="en-US" sz="1400" b="1" dirty="0">
                <a:latin typeface="Californian FB" pitchFamily="18" charset="0"/>
              </a:rPr>
              <a:t> </a:t>
            </a:r>
            <a:r>
              <a:rPr lang="en-US" sz="1400" dirty="0">
                <a:latin typeface="Californian FB" pitchFamily="18" charset="0"/>
              </a:rPr>
              <a:t>is a CA and also holds a Business Management degree from NMIMS, Mumbai ; diverse experience of over a decade across manufacturing and services industries; including start-</a:t>
            </a:r>
            <a:r>
              <a:rPr lang="en-US" sz="1400" dirty="0" err="1">
                <a:latin typeface="Californian FB" pitchFamily="18" charset="0"/>
              </a:rPr>
              <a:t>upsand</a:t>
            </a:r>
            <a:r>
              <a:rPr lang="en-US" sz="1400" dirty="0">
                <a:latin typeface="Californian FB" pitchFamily="18" charset="0"/>
              </a:rPr>
              <a:t> not-for-profit companies. </a:t>
            </a:r>
          </a:p>
          <a:p>
            <a:pPr algn="just"/>
            <a:r>
              <a:rPr lang="en-US" sz="1400" dirty="0">
                <a:latin typeface="Californian FB" pitchFamily="18" charset="0"/>
              </a:rPr>
              <a:t>Expertise in the field of Financial Management and Accounting, Auditing, Legal and Statutory Compliance, Budgeting, ERP implementation and raising finance.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8600" y="259080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Californian FB" pitchFamily="18" charset="0"/>
              </a:rPr>
              <a:t>Speaker</a:t>
            </a:r>
          </a:p>
          <a:p>
            <a:pPr algn="ctr"/>
            <a:r>
              <a:rPr lang="en-US" sz="1400" b="1" dirty="0" err="1">
                <a:latin typeface="Californian FB" pitchFamily="18" charset="0"/>
              </a:rPr>
              <a:t>Sujata</a:t>
            </a:r>
            <a:r>
              <a:rPr lang="en-US" sz="1400" b="1" dirty="0">
                <a:latin typeface="Californian FB" pitchFamily="18" charset="0"/>
              </a:rPr>
              <a:t> </a:t>
            </a:r>
            <a:r>
              <a:rPr lang="en-US" sz="1400" b="1" dirty="0" err="1">
                <a:latin typeface="Californian FB" pitchFamily="18" charset="0"/>
              </a:rPr>
              <a:t>Bogawat</a:t>
            </a:r>
            <a:endParaRPr lang="en-US" sz="1400" b="1" dirty="0">
              <a:latin typeface="Californian FB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886200" y="5638800"/>
            <a:ext cx="5029200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Californian FB" pitchFamily="18" charset="0"/>
              </a:rPr>
              <a:t>For registration email: </a:t>
            </a:r>
            <a:r>
              <a:rPr lang="en-US" sz="1400" b="1" dirty="0" smtClean="0">
                <a:latin typeface="Californian FB" pitchFamily="18" charset="0"/>
                <a:hlinkClick r:id="rId6"/>
              </a:rPr>
              <a:t>library@venturecenter.co.in</a:t>
            </a:r>
            <a:endParaRPr lang="en-US" sz="1400" b="1" dirty="0" smtClean="0">
              <a:latin typeface="Californian FB" pitchFamily="18" charset="0"/>
            </a:endParaRPr>
          </a:p>
          <a:p>
            <a:pPr algn="ctr"/>
            <a:r>
              <a:rPr lang="en-US" sz="1400" b="1" dirty="0" smtClean="0">
                <a:latin typeface="Californian FB" pitchFamily="18" charset="0"/>
              </a:rPr>
              <a:t>Call: 020-25865877</a:t>
            </a:r>
            <a:endParaRPr lang="en-US" sz="1400" b="1" dirty="0">
              <a:latin typeface="Californian FB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905000" y="6324600"/>
            <a:ext cx="5105400" cy="4572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Californian FB" pitchFamily="18" charset="0"/>
              </a:rPr>
              <a:t>Venture Center, 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Californian FB" pitchFamily="18" charset="0"/>
              </a:rPr>
              <a:t>100 NCL Innovation Park, Dr. </a:t>
            </a:r>
            <a:r>
              <a:rPr lang="en-US" sz="1400" dirty="0" err="1" smtClean="0">
                <a:solidFill>
                  <a:schemeClr val="tx1"/>
                </a:solidFill>
                <a:latin typeface="Californian FB" pitchFamily="18" charset="0"/>
              </a:rPr>
              <a:t>Homi</a:t>
            </a:r>
            <a:r>
              <a:rPr lang="en-US" sz="1400" dirty="0" smtClean="0">
                <a:solidFill>
                  <a:schemeClr val="tx1"/>
                </a:solidFill>
                <a:latin typeface="Californian FB" pitchFamily="18" charset="0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Californian FB" pitchFamily="18" charset="0"/>
              </a:rPr>
              <a:t>Bhabha</a:t>
            </a:r>
            <a:r>
              <a:rPr lang="en-US" sz="1400" dirty="0" smtClean="0">
                <a:solidFill>
                  <a:schemeClr val="tx1"/>
                </a:solidFill>
                <a:latin typeface="Californian FB" pitchFamily="18" charset="0"/>
              </a:rPr>
              <a:t> Road, </a:t>
            </a:r>
            <a:r>
              <a:rPr lang="en-US" sz="1400" dirty="0" err="1" smtClean="0">
                <a:solidFill>
                  <a:schemeClr val="tx1"/>
                </a:solidFill>
                <a:latin typeface="Californian FB" pitchFamily="18" charset="0"/>
              </a:rPr>
              <a:t>Pashan</a:t>
            </a:r>
            <a:r>
              <a:rPr lang="en-US" sz="1400" dirty="0" smtClean="0">
                <a:solidFill>
                  <a:schemeClr val="tx1"/>
                </a:solidFill>
                <a:latin typeface="Californian FB" pitchFamily="18" charset="0"/>
              </a:rPr>
              <a:t>, </a:t>
            </a:r>
            <a:r>
              <a:rPr lang="en-US" sz="1400" dirty="0" err="1" smtClean="0">
                <a:solidFill>
                  <a:schemeClr val="tx1"/>
                </a:solidFill>
                <a:latin typeface="Californian FB" pitchFamily="18" charset="0"/>
              </a:rPr>
              <a:t>Pune</a:t>
            </a:r>
            <a:r>
              <a:rPr lang="en-US" sz="1400" dirty="0" smtClean="0">
                <a:solidFill>
                  <a:schemeClr val="tx1"/>
                </a:solidFill>
                <a:latin typeface="Californian FB" pitchFamily="18" charset="0"/>
              </a:rPr>
              <a:t> 8 </a:t>
            </a:r>
            <a:endParaRPr lang="en-US" sz="1400" dirty="0">
              <a:solidFill>
                <a:schemeClr val="tx1"/>
              </a:solidFill>
              <a:latin typeface="Californian FB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</TotalTime>
  <Words>154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NIP-Lipika</dc:creator>
  <cp:lastModifiedBy>namrata</cp:lastModifiedBy>
  <cp:revision>35</cp:revision>
  <dcterms:created xsi:type="dcterms:W3CDTF">2014-04-02T04:50:08Z</dcterms:created>
  <dcterms:modified xsi:type="dcterms:W3CDTF">2014-04-14T08:35:14Z</dcterms:modified>
</cp:coreProperties>
</file>